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8" r:id="rId5"/>
    <p:sldId id="262" r:id="rId6"/>
    <p:sldId id="263" r:id="rId7"/>
    <p:sldId id="264" r:id="rId8"/>
    <p:sldId id="265" r:id="rId9"/>
    <p:sldId id="266" r:id="rId10"/>
    <p:sldId id="261" r:id="rId11"/>
    <p:sldId id="267" r:id="rId12"/>
    <p:sldId id="268" r:id="rId13"/>
    <p:sldId id="269" r:id="rId14"/>
    <p:sldId id="270" r:id="rId15"/>
    <p:sldId id="272" r:id="rId16"/>
    <p:sldId id="271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1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BD871-A4CB-4A83-B925-7F8A058CB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906F0C-8263-4208-A6F3-1ECA541F1B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CA8C0-E89A-48FB-8B23-C9734893C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AA7C1-2729-424B-A936-23DBA2103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683CF-1ABB-4035-A69D-1E4A87752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31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9FFAA-C85E-4E3E-A59C-9F17E5E7E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B0A60-DB3D-4914-B524-18EBD9EFC1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9C784-9FCF-4867-A9CC-880C3FF93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A4834-4F15-44B1-B289-540EE2376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56951-CE44-4F09-8680-CB636347D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03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BF3D01-2C7F-4232-B078-6CC9B742DF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6FD0FA-B950-4507-9BE6-29905FEEB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95EEC-86D4-4818-8F59-F752C6E44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1D258-A26C-4236-AF4E-9963FDFA7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EE334-B34C-42BF-9532-979250C82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7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BA33C-E97C-42B2-9B78-AF96E52A0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15FC7-E539-437E-8370-60C85A6EE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DE2F1-03F7-4514-BB20-251F47625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4043A-02EE-424D-AFD9-12EF53DE0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9B676-3305-4567-BD23-EC3F65930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50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D6D77-E0A5-4422-8570-2434365F7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0435A-CB47-46B0-9C1B-F5527B818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530A6-7E8B-4F16-9EA0-EA2407BF7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495F3-AD6C-4BB0-A59E-BA52A631D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9F2AC-2CB4-4995-8558-E5EC4D34F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53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99024-43D5-4901-AB0B-72B97E095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2D0A0-8072-46B1-A98E-482CAF896C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E67D5D-2DF9-4B14-A3A8-A9F936CBFB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D3B0B-666B-4C0A-85B8-75A4ADA10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D8B07-205E-4A32-86E3-6754CB187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DFC8CE-2DB5-4AC2-9E3A-C21673935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12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44A8-A192-4A9F-993D-E9B7C196E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982A3-F1B5-444F-B02D-10CF27C48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73EE2D-7F9E-4713-B5DF-4C4AC1FF7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9413A0-F515-4E89-A1DB-D833AD6E44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C25189-C888-47CA-B510-E8B69BC7F7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A73A2-4AA2-450E-9C85-D1F4879D1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72FD2B-AFFB-496D-9321-ED9811B7A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0BE554-6A78-4438-A88F-0268F4EF0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461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80C64-19FA-49A4-8719-4140D4B81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09158-595E-4B27-A934-BCFC16186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CAC8FB-FB5C-4A43-BE7E-8AFE13B14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FA37F3-004B-423D-8EB6-E08B8A549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0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90500C-0E1A-4332-8880-80689AEDF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1DB877-56D7-4B4A-8D72-D28520035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10EB7E-7D25-4513-858A-B8EF794A6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60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67FCE-B94A-43E5-9764-A6C07F3DD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0DF86-0377-46FD-A2D6-16FB318E3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F0AB3-EA23-48F7-AF1D-3F38F0D231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1E382-B8AC-496E-BA6F-1066CBAA5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22BC3-8BBA-431E-8BC9-CE6C71445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C855DE-2494-4EC3-940C-25F3E9ED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37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E45E8-C551-44B5-BEEF-6C8DDE62F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F37E9-90BC-4684-80C5-7FF9EB4150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24759-0494-44A4-BD2E-2E11DCA8EE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1B75A-2581-47C2-AF28-07416F99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559BF-C9AA-476F-94DB-7DA897D9F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4B316-BB64-4233-A245-C38E870F0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790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36530D-4D6A-446E-94C8-48A1D88E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4C598-61B3-47EE-9672-3165DE484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65D8F-7A72-44D8-BF4E-0C9D5DBDB6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B44A3-2672-4B89-97A0-42461DCC3533}" type="datetimeFigureOut">
              <a:rPr lang="en-US" smtClean="0"/>
              <a:t>4/26/2018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E0DF7-C245-460A-8FAE-0541B5B792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56D5E-6481-4665-A4AE-1FBDE673E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9FAE0-2D20-452A-9C50-19BDE8123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22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388B4B-F79C-4713-BFF9-8DF83C8A88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00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8D25A31-300C-49F4-9954-70B4926B7A63}"/>
              </a:ext>
            </a:extLst>
          </p:cNvPr>
          <p:cNvSpPr/>
          <p:nvPr/>
        </p:nvSpPr>
        <p:spPr>
          <a:xfrm>
            <a:off x="6725265" y="186813"/>
            <a:ext cx="5230761" cy="22220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Century Gothic" panose="020B0502020202020204" pitchFamily="34" charset="0"/>
              </a:rPr>
              <a:t>An Agent Based Modelling Approach for     Connectivity Estimation</a:t>
            </a:r>
          </a:p>
        </p:txBody>
      </p:sp>
    </p:spTree>
    <p:extLst>
      <p:ext uri="{BB962C8B-B14F-4D97-AF65-F5344CB8AC3E}">
        <p14:creationId xmlns:p14="http://schemas.microsoft.com/office/powerpoint/2010/main" val="2681150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F553A1-367C-423D-A6B8-DEEF62ABFC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322" y="1219202"/>
            <a:ext cx="5840362" cy="514747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772D495-9403-42A6-9EDA-61E366FC72A4}"/>
              </a:ext>
            </a:extLst>
          </p:cNvPr>
          <p:cNvSpPr/>
          <p:nvPr/>
        </p:nvSpPr>
        <p:spPr>
          <a:xfrm>
            <a:off x="334298" y="544126"/>
            <a:ext cx="5437238" cy="4539151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4400" b="1" dirty="0">
                <a:solidFill>
                  <a:schemeClr val="tx1"/>
                </a:solidFill>
                <a:latin typeface="Century Gothic" panose="020B0502020202020204" pitchFamily="34" charset="0"/>
              </a:rPr>
              <a:t>  Movement</a:t>
            </a:r>
          </a:p>
          <a:p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Raster based movement rules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Deer can move to any nearest neighbor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endParaRPr lang="en-US" sz="14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lvl="1"/>
            <a:endParaRPr lang="en-US" sz="11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850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F553A1-367C-423D-A6B8-DEEF62ABF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322" y="1229628"/>
            <a:ext cx="5806315" cy="5099737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95EC1FF-1F68-4BB6-8514-5DF38AF73421}"/>
              </a:ext>
            </a:extLst>
          </p:cNvPr>
          <p:cNvSpPr/>
          <p:nvPr/>
        </p:nvSpPr>
        <p:spPr>
          <a:xfrm>
            <a:off x="334298" y="544126"/>
            <a:ext cx="5437238" cy="576974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4400" b="1" dirty="0">
                <a:solidFill>
                  <a:schemeClr val="tx1"/>
                </a:solidFill>
                <a:latin typeface="Century Gothic" panose="020B0502020202020204" pitchFamily="34" charset="0"/>
              </a:rPr>
              <a:t>  Movement</a:t>
            </a:r>
          </a:p>
          <a:p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Raster based movement rules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Deer can move to any nearest neighbor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Directionally biased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14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lvl="1"/>
            <a:endParaRPr lang="en-US" sz="11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03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D6612D1-CA1F-44EA-AA33-C5F16CF3400E}"/>
              </a:ext>
            </a:extLst>
          </p:cNvPr>
          <p:cNvSpPr/>
          <p:nvPr/>
        </p:nvSpPr>
        <p:spPr>
          <a:xfrm>
            <a:off x="491613" y="2025444"/>
            <a:ext cx="5378245" cy="468333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4000" b="1" dirty="0">
                <a:solidFill>
                  <a:schemeClr val="tx1"/>
                </a:solidFill>
                <a:latin typeface="Century Gothic" panose="020B0502020202020204" pitchFamily="34" charset="0"/>
              </a:rPr>
              <a:t>Land Cover</a:t>
            </a:r>
          </a:p>
          <a:p>
            <a:endParaRPr lang="en-US" sz="24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Discrete probability of movement by cover type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lvl="1"/>
            <a:endParaRPr lang="en-US" sz="11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B5528B1-9E17-4974-8C85-8737BA590E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60099"/>
              </p:ext>
            </p:extLst>
          </p:nvPr>
        </p:nvGraphicFramePr>
        <p:xfrm>
          <a:off x="6243483" y="2025444"/>
          <a:ext cx="5456903" cy="4473681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4028244">
                  <a:extLst>
                    <a:ext uri="{9D8B030D-6E8A-4147-A177-3AD203B41FA5}">
                      <a16:colId xmlns:a16="http://schemas.microsoft.com/office/drawing/2014/main" val="2160992695"/>
                    </a:ext>
                  </a:extLst>
                </a:gridCol>
                <a:gridCol w="1428659">
                  <a:extLst>
                    <a:ext uri="{9D8B030D-6E8A-4147-A177-3AD203B41FA5}">
                      <a16:colId xmlns:a16="http://schemas.microsoft.com/office/drawing/2014/main" val="3032787213"/>
                    </a:ext>
                  </a:extLst>
                </a:gridCol>
              </a:tblGrid>
              <a:tr h="712783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Century Gothic" panose="020B0502020202020204" pitchFamily="34" charset="0"/>
                        </a:rPr>
                        <a:t>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dirty="0">
                          <a:latin typeface="Century Gothic" panose="020B0502020202020204" pitchFamily="34" charset="0"/>
                        </a:rPr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881037"/>
                  </a:ext>
                </a:extLst>
              </a:tr>
              <a:tr h="712783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Century Gothic" panose="020B0502020202020204" pitchFamily="34" charset="0"/>
                        </a:rPr>
                        <a:t>Agriculture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dirty="0">
                          <a:latin typeface="Century Gothic" panose="020B0502020202020204" pitchFamily="34" charset="0"/>
                        </a:rPr>
                        <a:t>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277848"/>
                  </a:ext>
                </a:extLst>
              </a:tr>
              <a:tr h="712783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Century Gothic" panose="020B0502020202020204" pitchFamily="34" charset="0"/>
                        </a:rPr>
                        <a:t>Emergent Wetland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dirty="0">
                          <a:latin typeface="Century Gothic" panose="020B0502020202020204" pitchFamily="34" charset="0"/>
                        </a:rPr>
                        <a:t>0.8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0982509"/>
                  </a:ext>
                </a:extLst>
              </a:tr>
              <a:tr h="757368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Century Gothic" panose="020B0502020202020204" pitchFamily="34" charset="0"/>
                        </a:rPr>
                        <a:t>Low Urban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dirty="0">
                          <a:latin typeface="Century Gothic" panose="020B0502020202020204" pitchFamily="34" charset="0"/>
                        </a:rPr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89480"/>
                  </a:ext>
                </a:extLst>
              </a:tr>
              <a:tr h="865181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Century Gothic" panose="020B0502020202020204" pitchFamily="34" charset="0"/>
                        </a:rPr>
                        <a:t>High Urban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dirty="0">
                          <a:latin typeface="Century Gothic" panose="020B0502020202020204" pitchFamily="34" charset="0"/>
                        </a:rPr>
                        <a:t>0.15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097342"/>
                  </a:ext>
                </a:extLst>
              </a:tr>
              <a:tr h="712783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Century Gothic" panose="020B0502020202020204" pitchFamily="34" charset="0"/>
                        </a:rPr>
                        <a:t>Open Water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dirty="0">
                          <a:latin typeface="Century Gothic" panose="020B0502020202020204" pitchFamily="34" charset="0"/>
                        </a:rPr>
                        <a:t>0.05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187482"/>
                  </a:ext>
                </a:extLst>
              </a:tr>
            </a:tbl>
          </a:graphicData>
        </a:graphic>
      </p:graphicFrame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D8A812C-F6D9-47BA-8280-F46443A6AF97}"/>
              </a:ext>
            </a:extLst>
          </p:cNvPr>
          <p:cNvSpPr/>
          <p:nvPr/>
        </p:nvSpPr>
        <p:spPr>
          <a:xfrm>
            <a:off x="527665" y="277091"/>
            <a:ext cx="5230761" cy="129309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b="1" dirty="0">
                <a:solidFill>
                  <a:schemeClr val="tx1"/>
                </a:solidFill>
                <a:latin typeface="Century Gothic" panose="020B0502020202020204" pitchFamily="34" charset="0"/>
              </a:rPr>
              <a:t>Cell Suitability</a:t>
            </a:r>
          </a:p>
        </p:txBody>
      </p:sp>
    </p:spTree>
    <p:extLst>
      <p:ext uri="{BB962C8B-B14F-4D97-AF65-F5344CB8AC3E}">
        <p14:creationId xmlns:p14="http://schemas.microsoft.com/office/powerpoint/2010/main" val="4184435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E73BEBA-23E3-41A5-AF61-9932CA00BD07}"/>
              </a:ext>
            </a:extLst>
          </p:cNvPr>
          <p:cNvSpPr/>
          <p:nvPr/>
        </p:nvSpPr>
        <p:spPr>
          <a:xfrm>
            <a:off x="6322144" y="1582992"/>
            <a:ext cx="5378245" cy="5125791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4000" b="1" dirty="0">
                <a:solidFill>
                  <a:schemeClr val="tx1"/>
                </a:solidFill>
                <a:latin typeface="Century Gothic" panose="020B0502020202020204" pitchFamily="34" charset="0"/>
              </a:rPr>
              <a:t>Distance to Forest</a:t>
            </a:r>
          </a:p>
          <a:p>
            <a:endParaRPr lang="en-US" sz="24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Exponential Decay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Modelled from NY movement data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lvl="1"/>
            <a:endParaRPr lang="en-US" sz="11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A20AFC5-1552-4403-BE8E-67FC597971EC}"/>
              </a:ext>
            </a:extLst>
          </p:cNvPr>
          <p:cNvSpPr/>
          <p:nvPr/>
        </p:nvSpPr>
        <p:spPr>
          <a:xfrm>
            <a:off x="527665" y="277091"/>
            <a:ext cx="5230761" cy="129309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b="1" dirty="0">
                <a:solidFill>
                  <a:schemeClr val="tx1"/>
                </a:solidFill>
                <a:latin typeface="Century Gothic" panose="020B0502020202020204" pitchFamily="34" charset="0"/>
              </a:rPr>
              <a:t>Cell Suitability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41535E-32B9-467D-88DE-CDB7E7D89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74" y="1802665"/>
            <a:ext cx="5532283" cy="49061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82629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425BEC-C9AF-48EE-9A66-60F5A1939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97993" y="0"/>
            <a:ext cx="691869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96D5EF-7DEB-4FE9-B9AD-B3903401AF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93" r="27072"/>
          <a:stretch/>
        </p:blipFill>
        <p:spPr>
          <a:xfrm>
            <a:off x="5348394" y="1"/>
            <a:ext cx="6843606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05205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B9DD03-5F68-45C6-8C5F-FFCB3F699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8D93A5B-04D2-440C-ACDB-5C78FBBD24E6}"/>
              </a:ext>
            </a:extLst>
          </p:cNvPr>
          <p:cNvSpPr/>
          <p:nvPr/>
        </p:nvSpPr>
        <p:spPr>
          <a:xfrm>
            <a:off x="6023303" y="55418"/>
            <a:ext cx="4099752" cy="877454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>
                <a:solidFill>
                  <a:schemeClr val="tx1"/>
                </a:solidFill>
                <a:latin typeface="Century Gothic" panose="020B0502020202020204" pitchFamily="34" charset="0"/>
              </a:rPr>
              <a:t>Zonal Overlap</a:t>
            </a:r>
          </a:p>
        </p:txBody>
      </p:sp>
    </p:spTree>
    <p:extLst>
      <p:ext uri="{BB962C8B-B14F-4D97-AF65-F5344CB8AC3E}">
        <p14:creationId xmlns:p14="http://schemas.microsoft.com/office/powerpoint/2010/main" val="3597727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694A9F-6E0C-4347-8FF3-3EEB83BA0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6472" y="-193961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F64BFF6-8165-42C7-A50D-41E3595632E1}"/>
              </a:ext>
            </a:extLst>
          </p:cNvPr>
          <p:cNvSpPr/>
          <p:nvPr/>
        </p:nvSpPr>
        <p:spPr>
          <a:xfrm>
            <a:off x="6023303" y="55418"/>
            <a:ext cx="4210588" cy="877454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>
                <a:solidFill>
                  <a:schemeClr val="tx1"/>
                </a:solidFill>
                <a:latin typeface="Century Gothic" panose="020B0502020202020204" pitchFamily="34" charset="0"/>
              </a:rPr>
              <a:t>CCAP Overlay</a:t>
            </a:r>
          </a:p>
        </p:txBody>
      </p:sp>
    </p:spTree>
    <p:extLst>
      <p:ext uri="{BB962C8B-B14F-4D97-AF65-F5344CB8AC3E}">
        <p14:creationId xmlns:p14="http://schemas.microsoft.com/office/powerpoint/2010/main" val="1091828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414755-024D-4219-B66E-359F5A32F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37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0800CC4-48C2-46BF-B0A1-FAA252EF1AA4}"/>
              </a:ext>
            </a:extLst>
          </p:cNvPr>
          <p:cNvSpPr/>
          <p:nvPr/>
        </p:nvSpPr>
        <p:spPr>
          <a:xfrm>
            <a:off x="7445703" y="221672"/>
            <a:ext cx="4099752" cy="877454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>
                <a:solidFill>
                  <a:schemeClr val="tx1"/>
                </a:solidFill>
                <a:latin typeface="Century Gothic" panose="020B0502020202020204" pitchFamily="34" charset="0"/>
              </a:rPr>
              <a:t>Path Density</a:t>
            </a:r>
          </a:p>
        </p:txBody>
      </p:sp>
    </p:spTree>
    <p:extLst>
      <p:ext uri="{BB962C8B-B14F-4D97-AF65-F5344CB8AC3E}">
        <p14:creationId xmlns:p14="http://schemas.microsoft.com/office/powerpoint/2010/main" val="373412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CD21617-6998-45E5-93FC-AE8F7320FF58}"/>
              </a:ext>
            </a:extLst>
          </p:cNvPr>
          <p:cNvSpPr/>
          <p:nvPr/>
        </p:nvSpPr>
        <p:spPr>
          <a:xfrm>
            <a:off x="447368" y="515448"/>
            <a:ext cx="5648632" cy="610404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4000" b="1" dirty="0">
                <a:solidFill>
                  <a:schemeClr val="tx1"/>
                </a:solidFill>
                <a:latin typeface="Century Gothic" panose="020B0502020202020204" pitchFamily="34" charset="0"/>
              </a:rPr>
              <a:t> Future Directions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endParaRPr lang="en-US" sz="40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Update to continuous movement </a:t>
            </a:r>
          </a:p>
          <a:p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Sensitivity analysis (IN PROGRESS)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Simulate across entire study area</a:t>
            </a:r>
          </a:p>
          <a:p>
            <a:endParaRPr lang="en-US" sz="105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1028700" lvl="1" indent="-5715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Identify corridors?</a:t>
            </a:r>
          </a:p>
          <a:p>
            <a:pPr marL="571500" indent="-5715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endParaRPr lang="en-US" sz="40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514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84A2F3-46C2-45F0-997F-8A05D79ED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36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277D6B-F001-4DCC-94B7-571E73C7E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3635971" cy="3429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788F38A-235A-4EEA-8C26-15880C7B3CA4}"/>
              </a:ext>
            </a:extLst>
          </p:cNvPr>
          <p:cNvSpPr/>
          <p:nvPr/>
        </p:nvSpPr>
        <p:spPr>
          <a:xfrm>
            <a:off x="1976582" y="5689600"/>
            <a:ext cx="572654" cy="48029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6A200FB-B168-4A38-BAFE-8DF8FBF2AEF6}"/>
              </a:ext>
            </a:extLst>
          </p:cNvPr>
          <p:cNvSpPr/>
          <p:nvPr/>
        </p:nvSpPr>
        <p:spPr>
          <a:xfrm>
            <a:off x="6725265" y="454665"/>
            <a:ext cx="5230761" cy="172511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Two zones of disease detection</a:t>
            </a:r>
          </a:p>
          <a:p>
            <a:endParaRPr 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0795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84A2F3-46C2-45F0-997F-8A05D79ED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277D6B-F001-4DCC-94B7-571E73C7E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3635971" cy="3429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788F38A-235A-4EEA-8C26-15880C7B3CA4}"/>
              </a:ext>
            </a:extLst>
          </p:cNvPr>
          <p:cNvSpPr/>
          <p:nvPr/>
        </p:nvSpPr>
        <p:spPr>
          <a:xfrm>
            <a:off x="1976582" y="5689600"/>
            <a:ext cx="572654" cy="48029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6A200FB-B168-4A38-BAFE-8DF8FBF2AEF6}"/>
              </a:ext>
            </a:extLst>
          </p:cNvPr>
          <p:cNvSpPr/>
          <p:nvPr/>
        </p:nvSpPr>
        <p:spPr>
          <a:xfrm>
            <a:off x="6725265" y="454664"/>
            <a:ext cx="5230761" cy="2565627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Two zones of disease detection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tx1"/>
                </a:solidFill>
                <a:latin typeface="Century Gothic" panose="020B0502020202020204" pitchFamily="34" charset="0"/>
              </a:rPr>
              <a:t>Could these zones be functionally connected?</a:t>
            </a: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3B1B640C-E750-4D2C-994A-2F7E1211DC44}"/>
              </a:ext>
            </a:extLst>
          </p:cNvPr>
          <p:cNvCxnSpPr/>
          <p:nvPr/>
        </p:nvCxnSpPr>
        <p:spPr>
          <a:xfrm rot="16200000" flipH="1">
            <a:off x="5518728" y="3329708"/>
            <a:ext cx="2124363" cy="2059709"/>
          </a:xfrm>
          <a:prstGeom prst="curvedConnector3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8564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001ABC-7F50-43C1-BEB1-D6AFB3CD27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31"/>
          <a:stretch/>
        </p:blipFill>
        <p:spPr>
          <a:xfrm>
            <a:off x="6096000" y="125822"/>
            <a:ext cx="6096000" cy="6429375"/>
          </a:xfrm>
          <a:prstGeom prst="rect">
            <a:avLst/>
          </a:prstGeom>
        </p:spPr>
      </p:pic>
      <p:pic>
        <p:nvPicPr>
          <p:cNvPr id="5" name="Picture 5" descr="va0070069">
            <a:extLst>
              <a:ext uri="{FF2B5EF4-FFF2-40B4-BE49-F238E27FC236}">
                <a16:creationId xmlns:a16="http://schemas.microsoft.com/office/drawing/2014/main" id="{02F119AA-6527-4D2F-9331-32879BF0B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353790" y="420790"/>
            <a:ext cx="1300327" cy="150399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8A31DB-F1E2-478F-90F3-53F43AB1E960}"/>
              </a:ext>
            </a:extLst>
          </p:cNvPr>
          <p:cNvSpPr/>
          <p:nvPr/>
        </p:nvSpPr>
        <p:spPr>
          <a:xfrm>
            <a:off x="527665" y="1804440"/>
            <a:ext cx="5230761" cy="4513233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Simulate dispersals from CWD detection points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Track the times deer reach opposite disease zone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Index of connectivity between zones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DA81B30-B62A-4F45-B45B-A5C3667EEB1F}"/>
              </a:ext>
            </a:extLst>
          </p:cNvPr>
          <p:cNvSpPr/>
          <p:nvPr/>
        </p:nvSpPr>
        <p:spPr>
          <a:xfrm>
            <a:off x="527665" y="277091"/>
            <a:ext cx="5230761" cy="129309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Dispersals as Gateways</a:t>
            </a:r>
          </a:p>
        </p:txBody>
      </p:sp>
    </p:spTree>
    <p:extLst>
      <p:ext uri="{BB962C8B-B14F-4D97-AF65-F5344CB8AC3E}">
        <p14:creationId xmlns:p14="http://schemas.microsoft.com/office/powerpoint/2010/main" val="2800073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001ABC-7F50-43C1-BEB1-D6AFB3CD27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31"/>
          <a:stretch/>
        </p:blipFill>
        <p:spPr>
          <a:xfrm>
            <a:off x="6096000" y="125822"/>
            <a:ext cx="6096000" cy="6429375"/>
          </a:xfrm>
          <a:prstGeom prst="rect">
            <a:avLst/>
          </a:prstGeom>
        </p:spPr>
      </p:pic>
      <p:pic>
        <p:nvPicPr>
          <p:cNvPr id="5" name="Picture 5" descr="va0070069">
            <a:extLst>
              <a:ext uri="{FF2B5EF4-FFF2-40B4-BE49-F238E27FC236}">
                <a16:creationId xmlns:a16="http://schemas.microsoft.com/office/drawing/2014/main" id="{02F119AA-6527-4D2F-9331-32879BF0B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843673" y="88014"/>
            <a:ext cx="1300327" cy="150399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8A31DB-F1E2-478F-90F3-53F43AB1E960}"/>
              </a:ext>
            </a:extLst>
          </p:cNvPr>
          <p:cNvSpPr/>
          <p:nvPr/>
        </p:nvSpPr>
        <p:spPr>
          <a:xfrm>
            <a:off x="527665" y="1804440"/>
            <a:ext cx="5230761" cy="4513233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Simulate dispersals from CWD detection points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Track the times deer reach opposite disease zone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Index of connectivity between zones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DA81B30-B62A-4F45-B45B-A5C3667EEB1F}"/>
              </a:ext>
            </a:extLst>
          </p:cNvPr>
          <p:cNvSpPr/>
          <p:nvPr/>
        </p:nvSpPr>
        <p:spPr>
          <a:xfrm>
            <a:off x="527665" y="277091"/>
            <a:ext cx="5230761" cy="129309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Dispersals as Gateways</a:t>
            </a:r>
          </a:p>
        </p:txBody>
      </p:sp>
    </p:spTree>
    <p:extLst>
      <p:ext uri="{BB962C8B-B14F-4D97-AF65-F5344CB8AC3E}">
        <p14:creationId xmlns:p14="http://schemas.microsoft.com/office/powerpoint/2010/main" val="1614906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001ABC-7F50-43C1-BEB1-D6AFB3CD27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31"/>
          <a:stretch/>
        </p:blipFill>
        <p:spPr>
          <a:xfrm>
            <a:off x="6096000" y="125822"/>
            <a:ext cx="6096000" cy="6429375"/>
          </a:xfrm>
          <a:prstGeom prst="rect">
            <a:avLst/>
          </a:prstGeom>
        </p:spPr>
      </p:pic>
      <p:pic>
        <p:nvPicPr>
          <p:cNvPr id="5" name="Picture 5" descr="va0070069">
            <a:extLst>
              <a:ext uri="{FF2B5EF4-FFF2-40B4-BE49-F238E27FC236}">
                <a16:creationId xmlns:a16="http://schemas.microsoft.com/office/drawing/2014/main" id="{02F119AA-6527-4D2F-9331-32879BF0B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843673" y="2425080"/>
            <a:ext cx="1300327" cy="150399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8A31DB-F1E2-478F-90F3-53F43AB1E960}"/>
              </a:ext>
            </a:extLst>
          </p:cNvPr>
          <p:cNvSpPr/>
          <p:nvPr/>
        </p:nvSpPr>
        <p:spPr>
          <a:xfrm>
            <a:off x="527665" y="1804440"/>
            <a:ext cx="5230761" cy="4513233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Simulate dispersals from CWD detection points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Track the times deer reach opposite disease zone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Index of connectivity between zones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DA81B30-B62A-4F45-B45B-A5C3667EEB1F}"/>
              </a:ext>
            </a:extLst>
          </p:cNvPr>
          <p:cNvSpPr/>
          <p:nvPr/>
        </p:nvSpPr>
        <p:spPr>
          <a:xfrm>
            <a:off x="527665" y="277091"/>
            <a:ext cx="5230761" cy="129309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Dispersals as Gateways</a:t>
            </a:r>
          </a:p>
        </p:txBody>
      </p:sp>
    </p:spTree>
    <p:extLst>
      <p:ext uri="{BB962C8B-B14F-4D97-AF65-F5344CB8AC3E}">
        <p14:creationId xmlns:p14="http://schemas.microsoft.com/office/powerpoint/2010/main" val="4089001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001ABC-7F50-43C1-BEB1-D6AFB3CD27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31"/>
          <a:stretch/>
        </p:blipFill>
        <p:spPr>
          <a:xfrm>
            <a:off x="6096000" y="125822"/>
            <a:ext cx="6096000" cy="6429375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8A31DB-F1E2-478F-90F3-53F43AB1E960}"/>
              </a:ext>
            </a:extLst>
          </p:cNvPr>
          <p:cNvSpPr/>
          <p:nvPr/>
        </p:nvSpPr>
        <p:spPr>
          <a:xfrm>
            <a:off x="527665" y="1804440"/>
            <a:ext cx="5230761" cy="4513233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Simulate dispersals from CWD detection points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Track the times deer reach opposite disease zone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8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Index of connectivity between zones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DA81B30-B62A-4F45-B45B-A5C3667EEB1F}"/>
              </a:ext>
            </a:extLst>
          </p:cNvPr>
          <p:cNvSpPr/>
          <p:nvPr/>
        </p:nvSpPr>
        <p:spPr>
          <a:xfrm>
            <a:off x="527665" y="277091"/>
            <a:ext cx="5230761" cy="129309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Dispersals as Gateways</a:t>
            </a:r>
          </a:p>
        </p:txBody>
      </p:sp>
      <p:pic>
        <p:nvPicPr>
          <p:cNvPr id="5" name="Picture 5" descr="va0070069">
            <a:extLst>
              <a:ext uri="{FF2B5EF4-FFF2-40B4-BE49-F238E27FC236}">
                <a16:creationId xmlns:a16="http://schemas.microsoft.com/office/drawing/2014/main" id="{02F119AA-6527-4D2F-9331-32879BF0B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27727" y="4328910"/>
            <a:ext cx="1300327" cy="15039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0423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CD21617-6998-45E5-93FC-AE8F7320FF58}"/>
              </a:ext>
            </a:extLst>
          </p:cNvPr>
          <p:cNvSpPr/>
          <p:nvPr/>
        </p:nvSpPr>
        <p:spPr>
          <a:xfrm>
            <a:off x="447368" y="552393"/>
            <a:ext cx="5204540" cy="610404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4400" dirty="0">
                <a:solidFill>
                  <a:schemeClr val="tx1"/>
                </a:solidFill>
                <a:latin typeface="Century Gothic" panose="020B0502020202020204" pitchFamily="34" charset="0"/>
              </a:rPr>
              <a:t>  </a:t>
            </a:r>
            <a:r>
              <a:rPr lang="en-US" sz="4400" b="1" dirty="0">
                <a:solidFill>
                  <a:schemeClr val="tx1"/>
                </a:solidFill>
                <a:latin typeface="Century Gothic" panose="020B0502020202020204" pitchFamily="34" charset="0"/>
              </a:rPr>
              <a:t>Agents</a:t>
            </a:r>
          </a:p>
          <a:p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Yearling male deer</a:t>
            </a:r>
          </a:p>
          <a:p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Unique ID</a:t>
            </a:r>
          </a:p>
          <a:p>
            <a:pPr lvl="1"/>
            <a:endParaRPr lang="en-US" sz="11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Location</a:t>
            </a:r>
          </a:p>
          <a:p>
            <a:pPr lvl="1"/>
            <a:endParaRPr lang="en-US" sz="11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Stochastic Start Point</a:t>
            </a:r>
          </a:p>
          <a:p>
            <a:pPr lvl="1"/>
            <a:endParaRPr lang="en-US" sz="11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Preferred Direction</a:t>
            </a:r>
          </a:p>
          <a:p>
            <a:pPr lvl="1"/>
            <a:endParaRPr lang="en-US" sz="11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Memory of previous 1 km travel</a:t>
            </a:r>
          </a:p>
        </p:txBody>
      </p:sp>
    </p:spTree>
    <p:extLst>
      <p:ext uri="{BB962C8B-B14F-4D97-AF65-F5344CB8AC3E}">
        <p14:creationId xmlns:p14="http://schemas.microsoft.com/office/powerpoint/2010/main" val="2562473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D6612D1-CA1F-44EA-AA33-C5F16CF3400E}"/>
              </a:ext>
            </a:extLst>
          </p:cNvPr>
          <p:cNvSpPr/>
          <p:nvPr/>
        </p:nvSpPr>
        <p:spPr>
          <a:xfrm>
            <a:off x="6449961" y="552394"/>
            <a:ext cx="5378245" cy="576974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4400" dirty="0">
                <a:solidFill>
                  <a:schemeClr val="tx1"/>
                </a:solidFill>
                <a:latin typeface="Century Gothic" panose="020B0502020202020204" pitchFamily="34" charset="0"/>
              </a:rPr>
              <a:t>  </a:t>
            </a:r>
            <a:r>
              <a:rPr lang="en-US" sz="4400" b="1" dirty="0">
                <a:solidFill>
                  <a:schemeClr val="tx1"/>
                </a:solidFill>
                <a:latin typeface="Century Gothic" panose="020B0502020202020204" pitchFamily="34" charset="0"/>
              </a:rPr>
              <a:t>Environment</a:t>
            </a:r>
          </a:p>
          <a:p>
            <a:endParaRPr lang="en-US" sz="32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Raster representation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Landscape features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1400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Land Cover Type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Distance to forest</a:t>
            </a:r>
          </a:p>
          <a:p>
            <a:pPr lvl="1"/>
            <a:endParaRPr lang="en-US" sz="11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BE4678-F10C-4AFA-8E25-48B7993773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371"/>
          <a:stretch/>
        </p:blipFill>
        <p:spPr>
          <a:xfrm>
            <a:off x="0" y="0"/>
            <a:ext cx="6096000" cy="3429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A6C1D2B-B306-40ED-B189-3F0ED9C524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42"/>
          <a:stretch/>
        </p:blipFill>
        <p:spPr>
          <a:xfrm>
            <a:off x="1" y="3447932"/>
            <a:ext cx="6095999" cy="341006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1383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4198</TotalTime>
  <Words>238</Words>
  <Application>Microsoft Office PowerPoint</Application>
  <PresentationFormat>Widescreen</PresentationFormat>
  <Paragraphs>105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Century Gothic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Hunter Stanke</dc:creator>
  <cp:lastModifiedBy>Hunter Stanke</cp:lastModifiedBy>
  <cp:revision>20</cp:revision>
  <dcterms:created xsi:type="dcterms:W3CDTF">2018-04-27T04:45:07Z</dcterms:created>
  <dcterms:modified xsi:type="dcterms:W3CDTF">2018-04-30T02:43:19Z</dcterms:modified>
</cp:coreProperties>
</file>

<file path=docProps/thumbnail.jpeg>
</file>